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2" r:id="rId5"/>
    <p:sldId id="275" r:id="rId6"/>
    <p:sldId id="276" r:id="rId7"/>
    <p:sldId id="277" r:id="rId8"/>
    <p:sldId id="278" r:id="rId9"/>
    <p:sldId id="300" r:id="rId10"/>
    <p:sldId id="301" r:id="rId11"/>
    <p:sldId id="279" r:id="rId12"/>
    <p:sldId id="307" r:id="rId13"/>
    <p:sldId id="305" r:id="rId14"/>
    <p:sldId id="306" r:id="rId15"/>
    <p:sldId id="302" r:id="rId16"/>
    <p:sldId id="296" r:id="rId17"/>
    <p:sldId id="303" r:id="rId18"/>
    <p:sldId id="297" r:id="rId19"/>
    <p:sldId id="304" r:id="rId20"/>
    <p:sldId id="298" r:id="rId21"/>
    <p:sldId id="299" r:id="rId22"/>
    <p:sldId id="308" r:id="rId23"/>
    <p:sldId id="288" r:id="rId24"/>
    <p:sldId id="289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930076-E06E-45C8-9CD8-376D1E059F2B}" v="12" dt="2025-05-12T05:38:49.7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0" d="100"/>
          <a:sy n="70" d="100"/>
        </p:scale>
        <p:origin x="738" y="6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73FD69-63C3-424C-A5E9-3F97E9BDA032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955DBA-C918-4F70-B884-EA244E92E32E}">
      <dgm:prSet/>
      <dgm:spPr/>
      <dgm:t>
        <a:bodyPr/>
        <a:lstStyle/>
        <a:p>
          <a:r>
            <a:rPr lang="en-US" b="1"/>
            <a:t>Agenda</a:t>
          </a:r>
          <a:endParaRPr lang="en-US"/>
        </a:p>
      </dgm:t>
    </dgm:pt>
    <dgm:pt modelId="{EE11957E-47A4-410A-88C4-FF49686D0F07}" type="parTrans" cxnId="{58DD0436-A85D-477E-BD39-25148BCA9A79}">
      <dgm:prSet/>
      <dgm:spPr/>
      <dgm:t>
        <a:bodyPr/>
        <a:lstStyle/>
        <a:p>
          <a:endParaRPr lang="en-US"/>
        </a:p>
      </dgm:t>
    </dgm:pt>
    <dgm:pt modelId="{826F6938-4748-47CB-A2E4-79AFB2CEB925}" type="sibTrans" cxnId="{58DD0436-A85D-477E-BD39-25148BCA9A79}">
      <dgm:prSet/>
      <dgm:spPr/>
      <dgm:t>
        <a:bodyPr/>
        <a:lstStyle/>
        <a:p>
          <a:endParaRPr lang="en-US"/>
        </a:p>
      </dgm:t>
    </dgm:pt>
    <dgm:pt modelId="{AC428CE2-FB4A-42A3-85E1-B6B9197614A6}" type="pres">
      <dgm:prSet presAssocID="{B973FD69-63C3-424C-A5E9-3F97E9BDA032}" presName="Name0" presStyleCnt="0">
        <dgm:presLayoutVars>
          <dgm:chMax/>
          <dgm:chPref/>
          <dgm:dir/>
          <dgm:animLvl val="lvl"/>
        </dgm:presLayoutVars>
      </dgm:prSet>
      <dgm:spPr/>
    </dgm:pt>
    <dgm:pt modelId="{32F76C5C-9DD3-4443-84E8-EF0EE0D56D96}" type="pres">
      <dgm:prSet presAssocID="{19955DBA-C918-4F70-B884-EA244E92E32E}" presName="composite" presStyleCnt="0"/>
      <dgm:spPr/>
    </dgm:pt>
    <dgm:pt modelId="{C0F39443-D1B3-465A-86CC-3BA5F5D558F6}" type="pres">
      <dgm:prSet presAssocID="{19955DBA-C918-4F70-B884-EA244E92E32E}" presName="Parent1" presStyleLbl="node1" presStyleIdx="0" presStyleCnt="2" custScaleX="197544" custScaleY="203615" custLinFactX="-31100" custLinFactY="-5046" custLinFactNeighborX="-100000" custLinFactNeighborY="-100000">
        <dgm:presLayoutVars>
          <dgm:chMax val="1"/>
          <dgm:chPref val="1"/>
          <dgm:bulletEnabled val="1"/>
        </dgm:presLayoutVars>
      </dgm:prSet>
      <dgm:spPr/>
    </dgm:pt>
    <dgm:pt modelId="{209F5C35-C75B-43CF-B054-B3C570C7C631}" type="pres">
      <dgm:prSet presAssocID="{19955DBA-C918-4F70-B884-EA244E92E32E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F359ECD8-B624-4DB9-9A2D-542C2BB2B66D}" type="pres">
      <dgm:prSet presAssocID="{19955DBA-C918-4F70-B884-EA244E92E32E}" presName="BalanceSpacing" presStyleCnt="0"/>
      <dgm:spPr/>
    </dgm:pt>
    <dgm:pt modelId="{6106B31A-53CA-401C-9FCB-8CCC46E96EB6}" type="pres">
      <dgm:prSet presAssocID="{19955DBA-C918-4F70-B884-EA244E92E32E}" presName="BalanceSpacing1" presStyleCnt="0"/>
      <dgm:spPr/>
    </dgm:pt>
    <dgm:pt modelId="{39F02F49-A73D-4F36-86FB-7F2E01755F84}" type="pres">
      <dgm:prSet presAssocID="{826F6938-4748-47CB-A2E4-79AFB2CEB925}" presName="Accent1Text" presStyleLbl="node1" presStyleIdx="1" presStyleCnt="2" custFlipVert="1" custScaleX="135706" custScaleY="120132" custLinFactNeighborX="63022" custLinFactNeighborY="45335"/>
      <dgm:spPr/>
    </dgm:pt>
  </dgm:ptLst>
  <dgm:cxnLst>
    <dgm:cxn modelId="{5A5F6B17-1B67-4F7C-98D8-628C39437B55}" type="presOf" srcId="{19955DBA-C918-4F70-B884-EA244E92E32E}" destId="{C0F39443-D1B3-465A-86CC-3BA5F5D558F6}" srcOrd="0" destOrd="0" presId="urn:microsoft.com/office/officeart/2008/layout/AlternatingHexagons"/>
    <dgm:cxn modelId="{7ABFC825-49EA-4730-BD99-F5A0374D699E}" type="presOf" srcId="{826F6938-4748-47CB-A2E4-79AFB2CEB925}" destId="{39F02F49-A73D-4F36-86FB-7F2E01755F84}" srcOrd="0" destOrd="0" presId="urn:microsoft.com/office/officeart/2008/layout/AlternatingHexagons"/>
    <dgm:cxn modelId="{58DD0436-A85D-477E-BD39-25148BCA9A79}" srcId="{B973FD69-63C3-424C-A5E9-3F97E9BDA032}" destId="{19955DBA-C918-4F70-B884-EA244E92E32E}" srcOrd="0" destOrd="0" parTransId="{EE11957E-47A4-410A-88C4-FF49686D0F07}" sibTransId="{826F6938-4748-47CB-A2E4-79AFB2CEB925}"/>
    <dgm:cxn modelId="{D09D5251-B59C-4AB0-866E-6A6A8BE29B89}" type="presOf" srcId="{B973FD69-63C3-424C-A5E9-3F97E9BDA032}" destId="{AC428CE2-FB4A-42A3-85E1-B6B9197614A6}" srcOrd="0" destOrd="0" presId="urn:microsoft.com/office/officeart/2008/layout/AlternatingHexagons"/>
    <dgm:cxn modelId="{E166860D-4C82-49FD-8BA8-F6596B490A37}" type="presParOf" srcId="{AC428CE2-FB4A-42A3-85E1-B6B9197614A6}" destId="{32F76C5C-9DD3-4443-84E8-EF0EE0D56D96}" srcOrd="0" destOrd="0" presId="urn:microsoft.com/office/officeart/2008/layout/AlternatingHexagons"/>
    <dgm:cxn modelId="{F50BB3D2-1C30-4187-8A08-DB928F565062}" type="presParOf" srcId="{32F76C5C-9DD3-4443-84E8-EF0EE0D56D96}" destId="{C0F39443-D1B3-465A-86CC-3BA5F5D558F6}" srcOrd="0" destOrd="0" presId="urn:microsoft.com/office/officeart/2008/layout/AlternatingHexagons"/>
    <dgm:cxn modelId="{AFAC1E78-99C5-4202-969B-B90DEAB519AD}" type="presParOf" srcId="{32F76C5C-9DD3-4443-84E8-EF0EE0D56D96}" destId="{209F5C35-C75B-43CF-B054-B3C570C7C631}" srcOrd="1" destOrd="0" presId="urn:microsoft.com/office/officeart/2008/layout/AlternatingHexagons"/>
    <dgm:cxn modelId="{962EE5E9-78BD-45DC-ABA2-8A7D5BC7906D}" type="presParOf" srcId="{32F76C5C-9DD3-4443-84E8-EF0EE0D56D96}" destId="{F359ECD8-B624-4DB9-9A2D-542C2BB2B66D}" srcOrd="2" destOrd="0" presId="urn:microsoft.com/office/officeart/2008/layout/AlternatingHexagons"/>
    <dgm:cxn modelId="{630A2A5E-44BB-4008-819C-73C155AC7B9D}" type="presParOf" srcId="{32F76C5C-9DD3-4443-84E8-EF0EE0D56D96}" destId="{6106B31A-53CA-401C-9FCB-8CCC46E96EB6}" srcOrd="3" destOrd="0" presId="urn:microsoft.com/office/officeart/2008/layout/AlternatingHexagons"/>
    <dgm:cxn modelId="{A1AA92E2-7DE4-45B2-AADA-094C6549D845}" type="presParOf" srcId="{32F76C5C-9DD3-4443-84E8-EF0EE0D56D96}" destId="{39F02F49-A73D-4F36-86FB-7F2E01755F8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39443-D1B3-465A-86CC-3BA5F5D558F6}">
      <dsp:nvSpPr>
        <dsp:cNvPr id="0" name=""/>
        <dsp:cNvSpPr/>
      </dsp:nvSpPr>
      <dsp:spPr>
        <a:xfrm rot="5400000">
          <a:off x="-160737" y="187573"/>
          <a:ext cx="2405710" cy="203056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Agenda</a:t>
          </a:r>
          <a:endParaRPr lang="en-US" sz="2900" kern="1200"/>
        </a:p>
      </dsp:txBody>
      <dsp:txXfrm rot="-5400000">
        <a:off x="338876" y="369691"/>
        <a:ext cx="1406484" cy="1666331"/>
      </dsp:txXfrm>
    </dsp:sp>
    <dsp:sp modelId="{209F5C35-C75B-43CF-B054-B3C570C7C631}">
      <dsp:nvSpPr>
        <dsp:cNvPr id="0" name=""/>
        <dsp:cNvSpPr/>
      </dsp:nvSpPr>
      <dsp:spPr>
        <a:xfrm>
          <a:off x="2934845" y="1864591"/>
          <a:ext cx="1318553" cy="70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F02F49-A73D-4F36-86FB-7F2E01755F84}">
      <dsp:nvSpPr>
        <dsp:cNvPr id="0" name=""/>
        <dsp:cNvSpPr/>
      </dsp:nvSpPr>
      <dsp:spPr>
        <a:xfrm rot="16200000" flipV="1">
          <a:off x="1217690" y="2057210"/>
          <a:ext cx="1419359" cy="1394928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460392" y="2279519"/>
        <a:ext cx="933954" cy="950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64007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0906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979302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mailto:guvvala.reddy@mphasis.com" TargetMode="External"/><Relationship Id="rId3" Type="http://schemas.openxmlformats.org/officeDocument/2006/relationships/image" Target="../media/image28.jpeg"/><Relationship Id="rId7" Type="http://schemas.openxmlformats.org/officeDocument/2006/relationships/hyperlink" Target="mailto:golusu.prasanna@mphasis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hyperlink" Target="mailto:eadara.likhitha@mphasis.com" TargetMode="Externa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37" y="1795239"/>
            <a:ext cx="6007858" cy="2057441"/>
          </a:xfrm>
        </p:spPr>
        <p:txBody>
          <a:bodyPr/>
          <a:lstStyle/>
          <a:p>
            <a:r>
              <a:rPr lang="en-US" dirty="0"/>
              <a:t>BANKING APPLICATION-SMART BANK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0405" y="4071044"/>
            <a:ext cx="3637713" cy="1641863"/>
          </a:xfrm>
        </p:spPr>
        <p:txBody>
          <a:bodyPr/>
          <a:lstStyle/>
          <a:p>
            <a:r>
              <a:rPr lang="en-US" b="1" dirty="0"/>
              <a:t>Team Members:</a:t>
            </a:r>
          </a:p>
          <a:p>
            <a:r>
              <a:rPr lang="en-US" dirty="0"/>
              <a:t>Eadara Likhitha - 2626111</a:t>
            </a:r>
          </a:p>
          <a:p>
            <a:r>
              <a:rPr lang="en-US" dirty="0"/>
              <a:t>Golusu Prasanna - 2626202</a:t>
            </a:r>
          </a:p>
          <a:p>
            <a:r>
              <a:rPr lang="en-US" dirty="0"/>
              <a:t>Guvvala Sreeja Reddy -2625842</a:t>
            </a:r>
          </a:p>
          <a:p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" r="187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57505" y="838985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1C23A5E-5FAF-085C-A7D2-F88FE0031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48" y="442360"/>
            <a:ext cx="5162709" cy="2277580"/>
          </a:xfrm>
        </p:spPr>
        <p:txBody>
          <a:bodyPr/>
          <a:lstStyle/>
          <a:p>
            <a:r>
              <a:rPr lang="en-US" dirty="0"/>
              <a:t>Admin Login Page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9BBE16-2A05-73C8-ECBD-9BE8F336CCE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C86716-FBA3-5D93-9143-9434C9631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015" y="2516006"/>
            <a:ext cx="7929350" cy="3884476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733725E1-E17A-5882-2DDD-78BD18662D61}"/>
              </a:ext>
            </a:extLst>
          </p:cNvPr>
          <p:cNvSpPr>
            <a:spLocks noGrp="1" noChangeArrowheads="1"/>
          </p:cNvSpPr>
          <p:nvPr>
            <p:ph type="body" sz="quarter" idx="34"/>
          </p:nvPr>
        </p:nvSpPr>
        <p:spPr bwMode="auto">
          <a:xfrm>
            <a:off x="2442029" y="1410113"/>
            <a:ext cx="483016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Centralized admin control panel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Quick access to accounts and transactions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Clean and user-friendly interface</a:t>
            </a:r>
          </a:p>
        </p:txBody>
      </p:sp>
    </p:spTree>
    <p:extLst>
      <p:ext uri="{BB962C8B-B14F-4D97-AF65-F5344CB8AC3E}">
        <p14:creationId xmlns:p14="http://schemas.microsoft.com/office/powerpoint/2010/main" val="332840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0DDCBEF-0F58-B9CB-7A35-E9621204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4929144" cy="434564"/>
          </a:xfrm>
        </p:spPr>
        <p:txBody>
          <a:bodyPr/>
          <a:lstStyle/>
          <a:p>
            <a:r>
              <a:rPr lang="en-US" sz="2800" b="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How are they displayed?</a:t>
            </a:r>
            <a:b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</a:b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567F03-F004-E6F4-E4B3-0FFB20F46DA1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59459" y="2485909"/>
            <a:ext cx="507778" cy="56588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6F863FF-9548-B659-5C94-EE81A82E062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702929" y="2534416"/>
            <a:ext cx="536270" cy="5658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0B4CEA-1159-E10A-2375-E138BE9EAAE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85DF0F-1251-149C-7248-341BEF268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44" y="1498911"/>
            <a:ext cx="5782101" cy="5084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E4A1AF-DD84-C78C-9AA7-F981AC8F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656" y="1498911"/>
            <a:ext cx="5459105" cy="25744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C7F4A8-203F-BFB2-F72B-0DED81ACA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56" y="4255912"/>
            <a:ext cx="5782100" cy="23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A7204-E5DE-A15B-D7C6-F4BBB085167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41096" y="1787857"/>
            <a:ext cx="7953073" cy="390326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fkGroteskNeue"/>
              </a:rPr>
              <a:t>Self Deposit: </a:t>
            </a:r>
            <a:r>
              <a:rPr lang="en-US" sz="2000" b="0" i="1" dirty="0">
                <a:effectLst/>
                <a:latin typeface="fkGroteskNeue"/>
              </a:rPr>
              <a:t>Instantly add funds to your own account with a single tap.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fkGroteskNeue"/>
              </a:rPr>
              <a:t>Transfer: </a:t>
            </a:r>
            <a:r>
              <a:rPr lang="en-US" sz="2000" b="0" i="1" dirty="0">
                <a:effectLst/>
                <a:latin typeface="fkGroteskNeue"/>
              </a:rPr>
              <a:t>Send money securely to any other account.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effectLst/>
                <a:latin typeface="fkGroteskNeue"/>
              </a:rPr>
              <a:t>Two green side-by-side buttons let users choose deposit type for clarity and speed.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fkGroteskNeue"/>
              </a:rPr>
              <a:t>Confirmation</a:t>
            </a:r>
            <a:r>
              <a:rPr lang="en-US" sz="2000" b="0" i="1" dirty="0">
                <a:effectLst/>
                <a:latin typeface="fkGroteskNeue"/>
              </a:rPr>
              <a:t> modal shows all transaction details before finalizing, reducing errors and increasing user trust.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effectLst/>
                <a:latin typeface="fkGroteskNeue"/>
              </a:rPr>
              <a:t>Backend validates PIN, updates balances, and records every transaction for transparency and </a:t>
            </a:r>
            <a:r>
              <a:rPr lang="en-US" sz="2000" b="1" i="1" dirty="0">
                <a:effectLst/>
                <a:latin typeface="fkGroteskNeue"/>
              </a:rPr>
              <a:t>security</a:t>
            </a:r>
            <a:r>
              <a:rPr lang="en-US" sz="2000" b="0" i="1" dirty="0">
                <a:effectLst/>
                <a:latin typeface="fkGroteskNeue"/>
              </a:rPr>
              <a:t>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A9B2357-944C-8E37-5FC3-D940F754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809388"/>
            <a:ext cx="6089204" cy="903331"/>
          </a:xfrm>
        </p:spPr>
        <p:txBody>
          <a:bodyPr/>
          <a:lstStyle/>
          <a:p>
            <a:r>
              <a:rPr lang="en-US" i="0" dirty="0">
                <a:effectLst/>
                <a:latin typeface="fkGrotesk"/>
              </a:rPr>
              <a:t>Deposit Functionalities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D10AC8-AA5D-0388-8F68-8CAB41F13D5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251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F55808E-3AF9-444D-8623-8D42BABCA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8" y="282208"/>
            <a:ext cx="6389454" cy="1043338"/>
          </a:xfrm>
        </p:spPr>
        <p:txBody>
          <a:bodyPr/>
          <a:lstStyle/>
          <a:p>
            <a:br>
              <a:rPr lang="en-US" b="0" i="0" dirty="0">
                <a:effectLst/>
                <a:latin typeface="fkGrotesk"/>
              </a:rPr>
            </a:b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C6C1563-D8AC-9120-44B1-5D5BC231E85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13</a:t>
            </a:fld>
            <a:endParaRPr lang="en-US" altLang="zh-C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73E38A6-1D07-516B-25C8-31AD0DC39801}"/>
              </a:ext>
            </a:extLst>
          </p:cNvPr>
          <p:cNvSpPr txBox="1"/>
          <p:nvPr/>
        </p:nvSpPr>
        <p:spPr>
          <a:xfrm>
            <a:off x="369916" y="632543"/>
            <a:ext cx="427553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2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How are they displayed?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F36A0BA-C540-C905-069D-053ED0F68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16" y="1461113"/>
            <a:ext cx="5668766" cy="40389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FF0C912-5DA5-B20C-08A4-680CDC50A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551" y="1474761"/>
            <a:ext cx="5256210" cy="403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54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353D6-2FA4-115A-1DD1-9AA690EDB75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271748" y="1665995"/>
            <a:ext cx="7404514" cy="322576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fkGroteskNeue"/>
              </a:rPr>
              <a:t>Withdraw</a:t>
            </a:r>
            <a:r>
              <a:rPr lang="en-US" sz="2000" b="0" i="1" dirty="0">
                <a:effectLst/>
                <a:latin typeface="fkGroteskNeue"/>
              </a:rPr>
              <a:t> funds securely after PIN verification.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effectLst/>
                <a:latin typeface="fkGroteskNeue"/>
              </a:rPr>
              <a:t>Real-time balance, </a:t>
            </a:r>
            <a:r>
              <a:rPr lang="en-US" sz="2000" b="1" i="1" dirty="0">
                <a:effectLst/>
                <a:latin typeface="fkGroteskNeue"/>
              </a:rPr>
              <a:t>daily/transaction limits</a:t>
            </a:r>
            <a:r>
              <a:rPr lang="en-US" sz="2000" b="0" i="1" dirty="0">
                <a:effectLst/>
                <a:latin typeface="fkGroteskNeue"/>
              </a:rPr>
              <a:t>, and transactions left are shown in a light green info box for user awareness.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1" dirty="0">
                <a:effectLst/>
                <a:latin typeface="fkGroteskNeue"/>
              </a:rPr>
              <a:t>Confirmation</a:t>
            </a:r>
            <a:r>
              <a:rPr lang="en-US" sz="2000" b="0" i="1" dirty="0">
                <a:effectLst/>
                <a:latin typeface="fkGroteskNeue"/>
              </a:rPr>
              <a:t> dialog prevents accidental withdrawals.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effectLst/>
                <a:latin typeface="fkGroteskNeue"/>
              </a:rPr>
              <a:t>Success and error messages provide instant feedback.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1" dirty="0">
                <a:effectLst/>
                <a:latin typeface="fkGroteskNeue"/>
              </a:rPr>
              <a:t>Backend enforces all limits and records each withdrawal for auditability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BDF455B-BA21-9FC2-5D06-4239683D5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74" y="652514"/>
            <a:ext cx="6525931" cy="1313730"/>
          </a:xfrm>
        </p:spPr>
        <p:txBody>
          <a:bodyPr/>
          <a:lstStyle/>
          <a:p>
            <a:r>
              <a:rPr lang="en-US" dirty="0"/>
              <a:t>Withdraw Functionalities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35244D-D429-D4A1-D0FB-2E53C97E218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938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1C2BA5-363A-6866-7434-BE67026C3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150" y="519014"/>
            <a:ext cx="4954138" cy="543722"/>
          </a:xfrm>
        </p:spPr>
        <p:txBody>
          <a:bodyPr/>
          <a:lstStyle/>
          <a:p>
            <a:r>
              <a:rPr lang="en-US" sz="2800" b="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How are they displayed?</a:t>
            </a:r>
            <a:br>
              <a:rPr lang="en-US" sz="44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</a:b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27CA816-9F9C-C0E9-2A4C-812381626DE8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15</a:t>
            </a:fld>
            <a:endParaRPr lang="en-US" altLang="zh-C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A7F791-7AC4-4DDC-5F83-2D8029F6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3" y="1062736"/>
            <a:ext cx="5424316" cy="53377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C04EA4-74BA-6123-F1CC-DB7E65D2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157" y="1062736"/>
            <a:ext cx="5264012" cy="33477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ABFE1FD-0B24-8533-C3E7-FA3B28DB8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57" y="4469505"/>
            <a:ext cx="5264012" cy="211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30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EAA1-26BB-6358-741F-8081FDC515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795112" y="1428123"/>
            <a:ext cx="8628353" cy="4194753"/>
          </a:xfrm>
        </p:spPr>
        <p:txBody>
          <a:bodyPr/>
          <a:lstStyle/>
          <a:p>
            <a:r>
              <a:rPr lang="en-US" sz="2000" b="0" i="1" dirty="0">
                <a:effectLst/>
                <a:latin typeface="fkGroteskNeue"/>
              </a:rPr>
              <a:t>The Check Balance feature provides users with immediate visibility of their available funds right after login, meeting the </a:t>
            </a:r>
            <a:r>
              <a:rPr lang="en-US" sz="2000" b="1" i="1" dirty="0">
                <a:effectLst/>
                <a:latin typeface="fkGroteskNeue"/>
              </a:rPr>
              <a:t>core expectation </a:t>
            </a:r>
            <a:r>
              <a:rPr lang="en-US" sz="2000" b="0" i="1" dirty="0">
                <a:effectLst/>
                <a:latin typeface="fkGroteskNeue"/>
              </a:rPr>
              <a:t>of digital banking user</a:t>
            </a:r>
          </a:p>
          <a:p>
            <a:r>
              <a:rPr lang="en-US" sz="2000" b="0" i="1" dirty="0">
                <a:effectLst/>
                <a:latin typeface="fkGroteskNeue"/>
              </a:rPr>
              <a:t>Users can </a:t>
            </a:r>
            <a:r>
              <a:rPr lang="en-US" sz="2000" b="1" i="1" dirty="0">
                <a:effectLst/>
                <a:latin typeface="fkGroteskNeue"/>
              </a:rPr>
              <a:t>toggle balance visibility </a:t>
            </a:r>
            <a:r>
              <a:rPr lang="en-US" sz="2000" b="0" i="1" dirty="0">
                <a:effectLst/>
                <a:latin typeface="fkGroteskNeue"/>
              </a:rPr>
              <a:t>(show/hide) for privacy in public settings, enhancing user trust and comfort </a:t>
            </a:r>
          </a:p>
          <a:p>
            <a:r>
              <a:rPr lang="en-US" sz="2000" b="0" i="1" dirty="0">
                <a:effectLst/>
                <a:latin typeface="fkGroteskNeue"/>
              </a:rPr>
              <a:t>A quick snapshot of </a:t>
            </a:r>
            <a:r>
              <a:rPr lang="en-US" sz="2000" b="1" i="1" dirty="0">
                <a:effectLst/>
                <a:latin typeface="fkGroteskNeue"/>
              </a:rPr>
              <a:t>recent transactions </a:t>
            </a:r>
            <a:r>
              <a:rPr lang="en-US" sz="2000" b="0" i="1" dirty="0">
                <a:effectLst/>
                <a:latin typeface="fkGroteskNeue"/>
              </a:rPr>
              <a:t>is shown below the balance, helping users monitor activity and verify account changes without leaving the dashboard</a:t>
            </a:r>
          </a:p>
          <a:p>
            <a:r>
              <a:rPr lang="en-US" sz="2000" b="0" i="1" dirty="0">
                <a:effectLst/>
                <a:latin typeface="fkGroteskNeue"/>
              </a:rPr>
              <a:t>he balance screen is only accessible after secure </a:t>
            </a:r>
            <a:r>
              <a:rPr lang="en-US" sz="2000" b="1" i="1" dirty="0">
                <a:effectLst/>
                <a:latin typeface="fkGroteskNeue"/>
              </a:rPr>
              <a:t>PIN authentication</a:t>
            </a:r>
            <a:r>
              <a:rPr lang="en-US" sz="2000" b="0" i="1" dirty="0">
                <a:effectLst/>
                <a:latin typeface="fkGroteskNeue"/>
              </a:rPr>
              <a:t>, and all sensitive data is handled securely, reinforcing user confidence in the app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8A33666-2A46-B8AF-9D23-EABCE39C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Balance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CFC2724-8269-0277-D865-A601A97D5373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89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B9A2A1-ECFB-E28A-D291-B19BF008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90" y="637501"/>
            <a:ext cx="10179849" cy="2277580"/>
          </a:xfrm>
        </p:spPr>
        <p:txBody>
          <a:bodyPr/>
          <a:lstStyle/>
          <a:p>
            <a:r>
              <a:rPr lang="en-US" sz="2400" b="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How are they displayed?</a:t>
            </a:r>
            <a:br>
              <a:rPr lang="en-US" sz="2400" b="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</a:br>
            <a:r>
              <a:rPr lang="en-US" sz="2400" b="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	</a:t>
            </a: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5D15B9-5973-52ED-EFB8-5E74C51AD70F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17</a:t>
            </a:fld>
            <a:endParaRPr lang="en-US" altLang="zh-CN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9921E52-0113-8B90-784A-CB094F74C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43" y="1433015"/>
            <a:ext cx="11113522" cy="47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7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95DE87E-9F6E-4A3B-3D91-21D8E8E2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5593335" cy="1108973"/>
          </a:xfrm>
        </p:spPr>
        <p:txBody>
          <a:bodyPr/>
          <a:lstStyle/>
          <a:p>
            <a:r>
              <a:rPr lang="en-US" dirty="0"/>
              <a:t>Transaction History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F81F39A-C3E7-5B39-6C8D-301DD883A59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151102" y="3323105"/>
            <a:ext cx="536270" cy="5658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EFCBB7D-54AA-4266-1058-14306870B26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18</a:t>
            </a:fld>
            <a:endParaRPr lang="en-US" altLang="zh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B4FA79-AF4F-FAC9-FE84-A97386CE057C}"/>
              </a:ext>
            </a:extLst>
          </p:cNvPr>
          <p:cNvSpPr txBox="1"/>
          <p:nvPr/>
        </p:nvSpPr>
        <p:spPr>
          <a:xfrm>
            <a:off x="647743" y="1378858"/>
            <a:ext cx="8093882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Organized list of all transactions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Filter and sort options for easy navigation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Transparent record for user verification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Backend: /transactions/{</a:t>
            </a:r>
            <a:r>
              <a:rPr lang="en-US" dirty="0" err="1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accNo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} endpoint returns sorted transaction list.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56AAE5-5898-1618-56F8-2D5EE1CD4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0" y="2636852"/>
            <a:ext cx="7506269" cy="39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5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7D38EC-00E9-CE95-8B81-838D45E2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view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6122D2-B087-D172-42F3-419DE0D5CFE1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19</a:t>
            </a:fld>
            <a:endParaRPr lang="en-US" altLang="zh-C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74AF6-9CE2-8B39-3A92-38098B8D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32" y="2722889"/>
            <a:ext cx="7847463" cy="386015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2488BD-BA4E-F768-4886-380008298823}"/>
              </a:ext>
            </a:extLst>
          </p:cNvPr>
          <p:cNvSpPr txBox="1"/>
          <p:nvPr/>
        </p:nvSpPr>
        <p:spPr>
          <a:xfrm>
            <a:off x="1748489" y="1334159"/>
            <a:ext cx="6071465" cy="507831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Allow user to view and update their personal details.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Account number is shown but locked for editing to ensure security.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Simple interface with a save op</a:t>
            </a:r>
            <a:r>
              <a:rPr lang="en-US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tion for quick updates.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285750" indent="-28575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63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A53F0C-3F49-5A7F-03D7-AD3ADD648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027527"/>
              </p:ext>
            </p:extLst>
          </p:nvPr>
        </p:nvGraphicFramePr>
        <p:xfrm>
          <a:off x="484632" y="625683"/>
          <a:ext cx="4253399" cy="443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  <a:p>
            <a:r>
              <a:rPr lang="en-US" dirty="0"/>
              <a:t>Stack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460441" y="4631270"/>
            <a:ext cx="1913128" cy="1107124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5FAD72-D4DA-69CF-E7F2-46CE4E98B092}"/>
              </a:ext>
            </a:extLst>
          </p:cNvPr>
          <p:cNvSpPr txBox="1"/>
          <p:nvPr/>
        </p:nvSpPr>
        <p:spPr>
          <a:xfrm>
            <a:off x="1700884" y="3195691"/>
            <a:ext cx="139493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Smart Bank</a:t>
            </a: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F0A76-0B19-FC98-ECE4-E170AAAC4B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942" y="4527271"/>
            <a:ext cx="1908213" cy="10729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F0D7FB-C2A6-2583-EC90-317D6E50B669}"/>
              </a:ext>
            </a:extLst>
          </p:cNvPr>
          <p:cNvSpPr txBox="1"/>
          <p:nvPr/>
        </p:nvSpPr>
        <p:spPr>
          <a:xfrm>
            <a:off x="9276216" y="2794082"/>
            <a:ext cx="2147249" cy="126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System Design </a:t>
            </a:r>
          </a:p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and </a:t>
            </a:r>
          </a:p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53E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E4D97B-9DD1-CD2E-99F1-03C1F241C270}"/>
              </a:ext>
            </a:extLst>
          </p:cNvPr>
          <p:cNvSpPr txBox="1"/>
          <p:nvPr/>
        </p:nvSpPr>
        <p:spPr>
          <a:xfrm>
            <a:off x="3095818" y="3126505"/>
            <a:ext cx="6189258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0F253E"/>
                </a:solidFill>
                <a:latin typeface="Abadi" panose="020B0604020104020204" pitchFamily="34" charset="0"/>
              </a:rPr>
              <a:t>Authentication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53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5EDC2-156C-FACE-7817-7C230B81AE0E}"/>
              </a:ext>
            </a:extLst>
          </p:cNvPr>
          <p:cNvSpPr txBox="1"/>
          <p:nvPr/>
        </p:nvSpPr>
        <p:spPr>
          <a:xfrm>
            <a:off x="8322376" y="1394061"/>
            <a:ext cx="6189258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rgbClr val="0F253E"/>
                </a:solidFill>
                <a:latin typeface="Abadi" panose="020B0604020104020204" pitchFamily="34" charset="0"/>
              </a:rPr>
              <a:t>Testing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53E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06" y="453551"/>
            <a:ext cx="9823998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17427" y="1405719"/>
            <a:ext cx="4959822" cy="385455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Our Smart Bank application delivers secure, modern, and user-friendly digital banking.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Key features include: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Secure PIN-based authentication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Self deposit and account-to-account transfer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Withdrawals with real-time limits and confirmation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Instant balance overview and transaction history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Responsive and accessible design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fkGroteskNeue"/>
              </a:rPr>
              <a:t>By combining robust backend logic with a clean, intuitive UI, we provide users with a trustworthy and efficient banking experience.</a:t>
            </a:r>
          </a:p>
          <a:p>
            <a:endParaRPr lang="en-US" dirty="0"/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0A6A-65C9-04FE-77CF-C95CC406DBDB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72962" y="3138082"/>
            <a:ext cx="6528179" cy="1641783"/>
          </a:xfrm>
        </p:spPr>
        <p:txBody>
          <a:bodyPr/>
          <a:lstStyle/>
          <a:p>
            <a:r>
              <a:rPr lang="sv-SE" dirty="0"/>
              <a:t>Eadara Likhitha(2626111) - </a:t>
            </a:r>
            <a:r>
              <a:rPr lang="sv-SE" b="1" dirty="0">
                <a:hlinkClick r:id="rId6"/>
              </a:rPr>
              <a:t>eadara.likhitha@mphasis.com</a:t>
            </a:r>
            <a:endParaRPr lang="sv-SE" b="1" dirty="0"/>
          </a:p>
          <a:p>
            <a:r>
              <a:rPr lang="en-US" dirty="0"/>
              <a:t>Golusu Prasanna(2626202) - </a:t>
            </a:r>
            <a:r>
              <a:rPr lang="en-US" b="1" dirty="0">
                <a:hlinkClick r:id="rId7"/>
              </a:rPr>
              <a:t>golusu.prasanna@mphasis.com</a:t>
            </a:r>
            <a:endParaRPr lang="en-US" b="1" dirty="0"/>
          </a:p>
          <a:p>
            <a:r>
              <a:rPr lang="en-US" dirty="0"/>
              <a:t>Guvvala Sreeja(2625842) </a:t>
            </a:r>
            <a:r>
              <a:rPr lang="en-US" b="1" dirty="0"/>
              <a:t>- </a:t>
            </a:r>
            <a:r>
              <a:rPr lang="en-US" b="1" dirty="0">
                <a:hlinkClick r:id="rId8"/>
              </a:rPr>
              <a:t>guvvala.reddy@mphasis.com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250431"/>
            <a:ext cx="4260180" cy="1763694"/>
          </a:xfrm>
        </p:spPr>
        <p:txBody>
          <a:bodyPr/>
          <a:lstStyle/>
          <a:p>
            <a:r>
              <a:rPr lang="en-US" sz="1600" b="1" i="0" dirty="0">
                <a:effectLst/>
                <a:latin typeface="fkGroteskNeue"/>
              </a:rPr>
              <a:t>Problem Statement</a:t>
            </a:r>
            <a:r>
              <a:rPr lang="en-US" sz="1600" b="0" i="0" dirty="0">
                <a:effectLst/>
                <a:latin typeface="fkGroteskNeue"/>
              </a:rPr>
              <a:t>: Traditional banking is time-consuming and often inconvenient. Customers want a secure, fast, and accessible banking from anywhere, anytime.</a:t>
            </a:r>
            <a:br>
              <a:rPr lang="en-US" sz="1600" dirty="0"/>
            </a:br>
            <a:r>
              <a:rPr lang="en-US" sz="1600" b="1" i="0" dirty="0">
                <a:effectLst/>
                <a:latin typeface="fkGroteskNeue"/>
              </a:rPr>
              <a:t>Our solution</a:t>
            </a:r>
            <a:r>
              <a:rPr lang="en-US" sz="1600" b="0" i="0" dirty="0">
                <a:effectLst/>
                <a:latin typeface="fkGroteskNeue"/>
              </a:rPr>
              <a:t>: A smart banking app with features like self deposit, account transfer, secure withdrawals, and real-time balance monitoring.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9798" y="-6545"/>
            <a:ext cx="6873938" cy="685800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9438" y="220067"/>
            <a:ext cx="6332562" cy="6454256"/>
          </a:xfrm>
        </p:spPr>
        <p:txBody>
          <a:bodyPr/>
          <a:lstStyle/>
          <a:p>
            <a:pPr algn="l"/>
            <a:r>
              <a:rPr lang="en-US" sz="2000" b="0" i="0" dirty="0">
                <a:effectLst/>
                <a:latin typeface="fkGroteskNeue"/>
              </a:rPr>
              <a:t>*</a:t>
            </a:r>
            <a:r>
              <a:rPr lang="en-US" sz="2000" i="0" u="sng" dirty="0">
                <a:effectLst/>
                <a:latin typeface="fkGroteskNeue"/>
              </a:rPr>
              <a:t>Modern </a:t>
            </a:r>
            <a:r>
              <a:rPr lang="en-US" sz="2000" u="sng" dirty="0">
                <a:latin typeface="fkGroteskNeue"/>
              </a:rPr>
              <a:t>C</a:t>
            </a:r>
            <a:r>
              <a:rPr lang="en-US" sz="2000" i="0" u="sng" dirty="0">
                <a:effectLst/>
                <a:latin typeface="fkGroteskNeue"/>
              </a:rPr>
              <a:t>lient-Server </a:t>
            </a:r>
            <a:r>
              <a:rPr lang="en-US" sz="2000" u="sng" dirty="0">
                <a:latin typeface="fkGroteskNeue"/>
              </a:rPr>
              <a:t>A</a:t>
            </a:r>
            <a:r>
              <a:rPr lang="en-US" sz="2000" i="0" u="sng" dirty="0">
                <a:effectLst/>
                <a:latin typeface="fkGroteskNeue"/>
              </a:rPr>
              <a:t>rchitecture:</a:t>
            </a:r>
            <a:br>
              <a:rPr lang="en-US" sz="2000" b="0" i="0" dirty="0">
                <a:effectLst/>
                <a:latin typeface="fkGroteskNeue"/>
              </a:rPr>
            </a:b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</a:t>
            </a:r>
            <a:r>
              <a:rPr lang="en-US" sz="2000" i="0" dirty="0">
                <a:effectLst/>
                <a:latin typeface="fkGroteskNeue"/>
              </a:rPr>
              <a:t>Frontend: </a:t>
            </a:r>
            <a:r>
              <a:rPr lang="en-US" sz="2000" b="0" i="0" dirty="0">
                <a:effectLst/>
                <a:latin typeface="fkGroteskNeue"/>
              </a:rPr>
              <a:t>ReactJS for a responsive, intuitive user 		         interface.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</a:t>
            </a:r>
            <a:r>
              <a:rPr lang="en-US" sz="2000" i="0" dirty="0">
                <a:effectLst/>
                <a:latin typeface="fkGroteskNeue"/>
              </a:rPr>
              <a:t>Backend: </a:t>
            </a:r>
            <a:r>
              <a:rPr lang="en-US" sz="2000" b="0" i="0" dirty="0">
                <a:effectLst/>
                <a:latin typeface="fkGroteskNeue"/>
              </a:rPr>
              <a:t>Spring Boot REST API for business logic and 	        security.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</a:t>
            </a:r>
            <a:r>
              <a:rPr lang="en-US" sz="2000" i="0" dirty="0">
                <a:effectLst/>
                <a:latin typeface="fkGroteskNeue"/>
              </a:rPr>
              <a:t>Database: </a:t>
            </a:r>
            <a:r>
              <a:rPr lang="en-US" sz="2000" b="0" i="0" dirty="0">
                <a:effectLst/>
                <a:latin typeface="fkGroteskNeue"/>
              </a:rPr>
              <a:t>H2 for development (can be upgraded to 	         MySQL/Postgres).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</a:t>
            </a:r>
            <a:r>
              <a:rPr lang="en-US" sz="2000" i="0" dirty="0">
                <a:effectLst/>
                <a:latin typeface="fkGroteskNeue"/>
              </a:rPr>
              <a:t>Communication:</a:t>
            </a:r>
            <a:r>
              <a:rPr lang="en-US" sz="2000" b="0" i="0" dirty="0">
                <a:effectLst/>
                <a:latin typeface="fkGroteskNeue"/>
              </a:rPr>
              <a:t> Secure HTTP (with CORS enabled for 	                     cross-origin requests).</a:t>
            </a:r>
            <a:br>
              <a:rPr lang="en-US" sz="2000" b="0" i="0" dirty="0">
                <a:effectLst/>
                <a:latin typeface="fkGroteskNeue"/>
              </a:rPr>
            </a:br>
            <a:br>
              <a:rPr lang="en-US" sz="2000" b="0" i="0" dirty="0">
                <a:effectLst/>
                <a:latin typeface="fkGroteskNeue"/>
              </a:rPr>
            </a:b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*</a:t>
            </a:r>
            <a:r>
              <a:rPr lang="en-US" sz="2000" u="sng" dirty="0">
                <a:latin typeface="fkGroteskNeue"/>
              </a:rPr>
              <a:t>Key Features:</a:t>
            </a:r>
            <a:br>
              <a:rPr lang="en-US" sz="2000" u="sng" dirty="0">
                <a:latin typeface="fkGroteskNeue"/>
              </a:rPr>
            </a:br>
            <a:br>
              <a:rPr lang="en-US" sz="2000" u="sng" dirty="0">
                <a:latin typeface="fkGroteskNeue"/>
              </a:rPr>
            </a:br>
            <a:r>
              <a:rPr lang="en-US" sz="2000" dirty="0">
                <a:latin typeface="fkGroteskNeue"/>
              </a:rPr>
              <a:t>          </a:t>
            </a:r>
            <a:r>
              <a:rPr lang="en-US" sz="2000" b="0" dirty="0">
                <a:latin typeface="fkGroteskNeue"/>
              </a:rPr>
              <a:t>1.</a:t>
            </a:r>
            <a:r>
              <a:rPr lang="en-US" sz="2000" b="0" i="0" dirty="0">
                <a:effectLst/>
                <a:latin typeface="fkGroteskNeue"/>
              </a:rPr>
              <a:t>User authentication (login/signup with PIN)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2.Self deposit and transfer to other accounts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3.Withdrawals with PIN and transaction limits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4.Real-time balance and transaction history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5.Confirmation dialogs for all sensitive actions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6.Modern UI/UX with responsive design</a:t>
            </a:r>
            <a:br>
              <a:rPr lang="en-US" sz="2000" b="0" i="0" dirty="0">
                <a:effectLst/>
                <a:latin typeface="fkGroteskNeue"/>
              </a:rPr>
            </a:br>
            <a:r>
              <a:rPr lang="en-US" sz="2000" b="0" i="0" dirty="0">
                <a:effectLst/>
                <a:latin typeface="fkGroteskNeue"/>
              </a:rPr>
              <a:t>          7.Admin access to the page.</a:t>
            </a:r>
            <a:br>
              <a:rPr lang="en-US" sz="2000" b="0" i="0" dirty="0">
                <a:effectLst/>
                <a:latin typeface="fkGroteskNeue"/>
              </a:rPr>
            </a:br>
            <a:endParaRPr lang="en-US" sz="2000" i="0" u="sng" dirty="0">
              <a:effectLst/>
              <a:latin typeface="fkGroteskNeue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162402" y="2625178"/>
            <a:ext cx="1884275" cy="1851288"/>
          </a:xfrm>
        </p:spPr>
        <p:txBody>
          <a:bodyPr/>
          <a:lstStyle/>
          <a:p>
            <a:r>
              <a:rPr lang="en-US" dirty="0"/>
              <a:t>Application</a:t>
            </a:r>
          </a:p>
          <a:p>
            <a:r>
              <a:rPr lang="en-US" dirty="0"/>
              <a:t>ARCHITECTURE and</a:t>
            </a:r>
          </a:p>
          <a:p>
            <a:r>
              <a:rPr lang="en-US" dirty="0"/>
              <a:t>FEATURES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09" y="555647"/>
            <a:ext cx="5045662" cy="5783096"/>
          </a:xfrm>
          <a:blipFill>
            <a:blip r:embed="rId4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 anchor="ctr">
            <a:normAutofit/>
          </a:bodyPr>
          <a:lstStyle/>
          <a:p>
            <a:r>
              <a:rPr lang="en-US" dirty="0"/>
              <a:t>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5</a:t>
            </a:fld>
            <a:endParaRPr lang="en-US" altLang="zh-CN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F65FB0-D08D-373E-2370-8AB45AD61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583143"/>
              </p:ext>
            </p:extLst>
          </p:nvPr>
        </p:nvGraphicFramePr>
        <p:xfrm>
          <a:off x="1564943" y="1490352"/>
          <a:ext cx="9062114" cy="4829285"/>
        </p:xfrm>
        <a:graphic>
          <a:graphicData uri="http://schemas.openxmlformats.org/drawingml/2006/table">
            <a:tbl>
              <a:tblPr firstRow="1" firstCol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4517757">
                  <a:extLst>
                    <a:ext uri="{9D8B030D-6E8A-4147-A177-3AD203B41FA5}">
                      <a16:colId xmlns:a16="http://schemas.microsoft.com/office/drawing/2014/main" val="1061783893"/>
                    </a:ext>
                  </a:extLst>
                </a:gridCol>
                <a:gridCol w="4544357">
                  <a:extLst>
                    <a:ext uri="{9D8B030D-6E8A-4147-A177-3AD203B41FA5}">
                      <a16:colId xmlns:a16="http://schemas.microsoft.com/office/drawing/2014/main" val="583608353"/>
                    </a:ext>
                  </a:extLst>
                </a:gridCol>
              </a:tblGrid>
              <a:tr h="3384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                                 Phase</a:t>
                      </a:r>
                      <a:endParaRPr lang="en-US" sz="16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                              Tasks</a:t>
                      </a:r>
                      <a:endParaRPr lang="en-US" sz="16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712163"/>
                  </a:ext>
                </a:extLst>
              </a:tr>
              <a:tr h="458395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Requirements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Define features, gather functional and non-functional requirements.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662485"/>
                  </a:ext>
                </a:extLst>
              </a:tr>
              <a:tr h="5206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Design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Create system architecture, data models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96587"/>
                  </a:ext>
                </a:extLst>
              </a:tr>
              <a:tr h="7518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Development (phase 1)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Set up Spring Boot project, basic login &amp; account features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870177"/>
                  </a:ext>
                </a:extLst>
              </a:tr>
              <a:tr h="75185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Development (phase 2)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Add deposit, withdraw, and transaction history, account balance check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787963"/>
                  </a:ext>
                </a:extLst>
              </a:tr>
              <a:tr h="5206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Testing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Unit testing, integration testing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71419"/>
                  </a:ext>
                </a:extLst>
              </a:tr>
              <a:tr h="5206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Documentation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900" b="1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900" b="1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400" kern="100" cap="none" spc="0" dirty="0">
                          <a:solidFill>
                            <a:schemeClr val="bg1"/>
                          </a:solidFill>
                          <a:effectLst/>
                        </a:rPr>
                        <a:t>Prepare documentation, polish code</a:t>
                      </a:r>
                      <a:endParaRPr lang="en-US" sz="1400" kern="100" cap="none" spc="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456" marR="50845" marT="13559" marB="10169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8390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28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049EAAC-0AC6-BE0F-2337-2F1E74BE2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496" y="205297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Frontend Structure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5EC3647-28B1-F3E9-C53E-4363E6D4A6F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6</a:t>
            </a:fld>
            <a:endParaRPr lang="en-US" altLang="zh-CN"/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177096-5D16-AE25-9B96-9AC15FB5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904" y="2282659"/>
            <a:ext cx="2500176" cy="33432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2D7DABC8-3624-7CED-BAF9-619CEF863E6E}"/>
              </a:ext>
            </a:extLst>
          </p:cNvPr>
          <p:cNvCxnSpPr/>
          <p:nvPr/>
        </p:nvCxnSpPr>
        <p:spPr>
          <a:xfrm flipV="1">
            <a:off x="3913080" y="1978925"/>
            <a:ext cx="2182920" cy="16240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343BC5-B30E-6A81-B346-3F977B4DB98E}"/>
              </a:ext>
            </a:extLst>
          </p:cNvPr>
          <p:cNvCxnSpPr>
            <a:cxnSpLocks/>
          </p:cNvCxnSpPr>
          <p:nvPr/>
        </p:nvCxnSpPr>
        <p:spPr>
          <a:xfrm>
            <a:off x="5004540" y="3603009"/>
            <a:ext cx="40832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84E2470-D106-FA9F-87E4-3066F38F7C8B}"/>
              </a:ext>
            </a:extLst>
          </p:cNvPr>
          <p:cNvCxnSpPr/>
          <p:nvPr/>
        </p:nvCxnSpPr>
        <p:spPr>
          <a:xfrm>
            <a:off x="3913080" y="3603009"/>
            <a:ext cx="2182920" cy="2129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AB8BACF-002B-263E-1AE8-516B28C88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3629"/>
            <a:ext cx="2706806" cy="120043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7A3F3B3-7594-5F70-2C61-94F0379C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03" y="1877564"/>
            <a:ext cx="2372056" cy="41534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8344A10-532D-3B77-EF31-5BB03F791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278" y="5263986"/>
            <a:ext cx="2702528" cy="13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97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635975F-B7B2-F0EF-B28E-5CF66E5D1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49" y="351477"/>
            <a:ext cx="10515600" cy="1325563"/>
          </a:xfrm>
        </p:spPr>
        <p:txBody>
          <a:bodyPr/>
          <a:lstStyle/>
          <a:p>
            <a:r>
              <a:rPr lang="en-US" dirty="0"/>
              <a:t>Backend Structure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7874ADA-F3DE-CC29-84FC-72FE92934847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7</a:t>
            </a:fld>
            <a:endParaRPr lang="en-US" altLang="zh-CN" noProof="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38B061-6CCE-6977-14B9-93A34555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386" y="1677040"/>
            <a:ext cx="5712726" cy="482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79BBF1-9BC2-6DCE-0154-887346987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rmAutofit/>
          </a:bodyPr>
          <a:lstStyle/>
          <a:p>
            <a:r>
              <a:rPr lang="en-US" i="0" dirty="0">
                <a:effectLst/>
              </a:rPr>
              <a:t>User Interface Showcase </a:t>
            </a:r>
            <a:br>
              <a:rPr lang="en-US" i="0" dirty="0">
                <a:effectLst/>
              </a:rPr>
            </a:br>
            <a:endParaRPr lang="en-US" i="0" dirty="0"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25C86-7BE3-4BC6-C0B8-7F7D7C3EC286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>
          <a:xfrm>
            <a:off x="11194169" y="6217920"/>
            <a:ext cx="45859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7FEACEE-25B4-4A2D-B147-27296E36371D}" type="slidenum">
              <a:rPr lang="en-US" altLang="zh-CN" smtClean="0"/>
              <a:pPr>
                <a:spcAft>
                  <a:spcPts val="600"/>
                </a:spcAft>
              </a:pPr>
              <a:t>8</a:t>
            </a:fld>
            <a:endParaRPr lang="en-US" altLang="zh-C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1AE110-1071-B4A7-AE1E-3783BC43D4B9}"/>
              </a:ext>
            </a:extLst>
          </p:cNvPr>
          <p:cNvSpPr txBox="1"/>
          <p:nvPr/>
        </p:nvSpPr>
        <p:spPr>
          <a:xfrm>
            <a:off x="3080738" y="3429000"/>
            <a:ext cx="247567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84D57B-668B-0FFA-4241-E4AF6F45BC12}"/>
              </a:ext>
            </a:extLst>
          </p:cNvPr>
          <p:cNvSpPr txBox="1"/>
          <p:nvPr/>
        </p:nvSpPr>
        <p:spPr>
          <a:xfrm>
            <a:off x="1833795" y="2175791"/>
            <a:ext cx="3486965" cy="206210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secure login and signup with PIN-based authentication.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Prevents unauthorized access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Code reference: /login and /signup endpoints in backend, react login form.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Admin access is restricted to users</a:t>
            </a:r>
          </a:p>
        </p:txBody>
      </p:sp>
      <p:pic>
        <p:nvPicPr>
          <p:cNvPr id="49" name="Picture 48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B2011D69-C502-5D9E-CD5E-62B4E3800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72" y="1065352"/>
            <a:ext cx="5824793" cy="47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2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44FF3F-4B92-9BC8-797C-BEE2F7DBB36C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2"/>
          <a:srcRect l="27173" r="27173"/>
          <a:stretch>
            <a:fillRect/>
          </a:stretch>
        </p:blipFill>
        <p:spPr>
          <a:xfrm>
            <a:off x="6521508" y="1040642"/>
            <a:ext cx="5131253" cy="4776718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5CDACFA-BC00-3DE9-4F4D-BCC29C3D7EB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 dirty="0"/>
          </a:p>
        </p:txBody>
      </p:sp>
      <p:pic>
        <p:nvPicPr>
          <p:cNvPr id="13" name="Picture Placeholder 44" descr="A screenshot of a login screen&#10;&#10;AI-generated content may be incorrect.">
            <a:extLst>
              <a:ext uri="{FF2B5EF4-FFF2-40B4-BE49-F238E27FC236}">
                <a16:creationId xmlns:a16="http://schemas.microsoft.com/office/drawing/2014/main" id="{B2D0ACB7-7F66-D752-A7FF-4132DD56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09" r="27909"/>
          <a:stretch>
            <a:fillRect/>
          </a:stretch>
        </p:blipFill>
        <p:spPr>
          <a:xfrm>
            <a:off x="1073930" y="1040641"/>
            <a:ext cx="4444316" cy="47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5711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39caf3b-656f-4279-9118-80bd8c5354c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8FD065F9B274D894D982AC8E3E767" ma:contentTypeVersion="10" ma:contentTypeDescription="Create a new document." ma:contentTypeScope="" ma:versionID="0fdd58154ccf42f4663373bb4859d257">
  <xsd:schema xmlns:xsd="http://www.w3.org/2001/XMLSchema" xmlns:xs="http://www.w3.org/2001/XMLSchema" xmlns:p="http://schemas.microsoft.com/office/2006/metadata/properties" xmlns:ns3="939caf3b-656f-4279-9118-80bd8c5354c3" targetNamespace="http://schemas.microsoft.com/office/2006/metadata/properties" ma:root="true" ma:fieldsID="3cf6b391999453e2f244d7ee299184fe" ns3:_="">
    <xsd:import namespace="939caf3b-656f-4279-9118-80bd8c5354c3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9caf3b-656f-4279-9118-80bd8c5354c3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AD9BE2-6B3D-4616-B044-300A8177DEA5}">
  <ds:schemaRefs>
    <ds:schemaRef ds:uri="http://schemas.microsoft.com/office/2006/documentManagement/types"/>
    <ds:schemaRef ds:uri="http://purl.org/dc/dcmitype/"/>
    <ds:schemaRef ds:uri="http://purl.org/dc/elements/1.1/"/>
    <ds:schemaRef ds:uri="939caf3b-656f-4279-9118-80bd8c5354c3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AB906B-8427-4826-8312-390BE3A51D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9caf3b-656f-4279-9118-80bd8c5354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3859</TotalTime>
  <Words>834</Words>
  <Application>Microsoft Office PowerPoint</Application>
  <PresentationFormat>Widescreen</PresentationFormat>
  <Paragraphs>143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等线</vt:lpstr>
      <vt:lpstr>Abadi</vt:lpstr>
      <vt:lpstr>Aptos</vt:lpstr>
      <vt:lpstr>Arial</vt:lpstr>
      <vt:lpstr>Calibri</vt:lpstr>
      <vt:lpstr>fkGrotesk</vt:lpstr>
      <vt:lpstr>fkGroteskNeue</vt:lpstr>
      <vt:lpstr>Posterama</vt:lpstr>
      <vt:lpstr>Posterama Text Black</vt:lpstr>
      <vt:lpstr>Posterama Text SemiBold</vt:lpstr>
      <vt:lpstr>Custom​​</vt:lpstr>
      <vt:lpstr>BANKING APPLICATION-SMART BANK</vt:lpstr>
      <vt:lpstr>PowerPoint Presentation</vt:lpstr>
      <vt:lpstr>Introduction</vt:lpstr>
      <vt:lpstr>*Modern Client-Server Architecture:        Frontend: ReactJS for a responsive, intuitive user            interface.       Backend: Spring Boot REST API for business logic and          security.       Database: H2 for development (can be upgraded to           MySQL/Postgres).       Communication: Secure HTTP (with CORS enabled for                       cross-origin requests).   *Key Features:            1.User authentication (login/signup with PIN)           2.Self deposit and transfer to other accounts           3.Withdrawals with PIN and transaction limits           4.Real-time balance and transaction history           5.Confirmation dialogs for all sensitive actions           6.Modern UI/UX with responsive design           7.Admin access to the page. </vt:lpstr>
      <vt:lpstr>WORKFLOW</vt:lpstr>
      <vt:lpstr>Frontend Structure</vt:lpstr>
      <vt:lpstr>Backend Structure</vt:lpstr>
      <vt:lpstr>User Interface Showcase  </vt:lpstr>
      <vt:lpstr>PowerPoint Presentation</vt:lpstr>
      <vt:lpstr>Admin Login Page</vt:lpstr>
      <vt:lpstr>How are they displayed? </vt:lpstr>
      <vt:lpstr>Deposit Functionalities</vt:lpstr>
      <vt:lpstr> </vt:lpstr>
      <vt:lpstr>Withdraw Functionalities</vt:lpstr>
      <vt:lpstr>How are they displayed? </vt:lpstr>
      <vt:lpstr>Check Balance</vt:lpstr>
      <vt:lpstr>How are they displayed?  </vt:lpstr>
      <vt:lpstr>Transaction History</vt:lpstr>
      <vt:lpstr>Profile view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Golusu Prasanna</dc:creator>
  <cp:lastModifiedBy>Golusu Prasanna</cp:lastModifiedBy>
  <cp:revision>174</cp:revision>
  <dcterms:created xsi:type="dcterms:W3CDTF">2025-05-10T16:10:15Z</dcterms:created>
  <dcterms:modified xsi:type="dcterms:W3CDTF">2025-05-13T08:29:44Z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0x010100D3A8FD065F9B274D894D982AC8E3E767</vt:lpwstr>
  </property>
</Properties>
</file>